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823" r:id="rId2"/>
  </p:sldMasterIdLst>
  <p:notesMasterIdLst>
    <p:notesMasterId r:id="rId6"/>
  </p:notesMasterIdLst>
  <p:handoutMasterIdLst>
    <p:handoutMasterId r:id="rId7"/>
  </p:handoutMasterIdLst>
  <p:sldIdLst>
    <p:sldId id="338" r:id="rId3"/>
    <p:sldId id="339" r:id="rId4"/>
    <p:sldId id="340" r:id="rId5"/>
  </p:sldIdLst>
  <p:sldSz cx="12192000" cy="6858000"/>
  <p:notesSz cx="6858000" cy="9144000"/>
  <p:defaultTextStyle>
    <a:defPPr>
      <a:defRPr lang="sv-SE"/>
    </a:defPPr>
    <a:lvl1pPr marL="0" algn="l" defTabSz="91428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43" algn="l" defTabSz="91428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430" algn="l" defTabSz="91428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573" algn="l" defTabSz="91428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718" algn="l" defTabSz="91428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858" algn="l" defTabSz="91428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143" algn="l" defTabSz="91428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B69BD"/>
    <a:srgbClr val="0B5EA5"/>
    <a:srgbClr val="003FFF"/>
    <a:srgbClr val="E26A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Format med tema 2 - dekorfärg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7CE84F3-28C3-443E-9E96-99CF82512B78}" styleName="Mörkt format 1 - Dekorfärg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Mörkt format 1 - Dekorfärg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8603FDC-E32A-4AB5-989C-0864C3EAD2B8}" styleName="Format med tema 2 - dekorfärg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909" autoAdjust="0"/>
  </p:normalViewPr>
  <p:slideViewPr>
    <p:cSldViewPr snapToGrid="0">
      <p:cViewPr varScale="1">
        <p:scale>
          <a:sx n="120" d="100"/>
          <a:sy n="120" d="100"/>
        </p:scale>
        <p:origin x="120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24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274D65-D505-CE4F-B718-087D87EB9FA2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703FCA-D817-6741-A62D-0E04E5C39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1988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4E0BAF-8F1B-C94E-BE16-426E288E899E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DCE64E-6F45-F848-A120-4373DB04C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5776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1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3" algn="l" defTabSz="4571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4571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0" algn="l" defTabSz="4571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3" algn="l" defTabSz="4571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18" algn="l" defTabSz="4571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58" algn="l" defTabSz="4571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4571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43" algn="l" defTabSz="45714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text 2"/>
          <p:cNvSpPr>
            <a:spLocks noGrp="1"/>
          </p:cNvSpPr>
          <p:nvPr>
            <p:ph idx="1"/>
          </p:nvPr>
        </p:nvSpPr>
        <p:spPr bwMode="auto">
          <a:xfrm>
            <a:off x="609600" y="2116667"/>
            <a:ext cx="10972800" cy="4094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8" rIns="91430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 smtClean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564452" y="1321690"/>
            <a:ext cx="10464796" cy="775227"/>
          </a:xfrm>
          <a:prstGeom prst="rect">
            <a:avLst/>
          </a:prstGeom>
        </p:spPr>
        <p:txBody>
          <a:bodyPr vert="horz" lIns="91430" tIns="45718" rIns="91430" bIns="45718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177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text 2"/>
          <p:cNvSpPr>
            <a:spLocks noGrp="1"/>
          </p:cNvSpPr>
          <p:nvPr>
            <p:ph idx="1" hasCustomPrompt="1"/>
          </p:nvPr>
        </p:nvSpPr>
        <p:spPr bwMode="auto">
          <a:xfrm>
            <a:off x="666045" y="2122318"/>
            <a:ext cx="4455499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8" rIns="91430" bIns="45718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7F7F7F"/>
                </a:solidFill>
              </a:defRPr>
            </a:lvl1pPr>
            <a:lvl2pPr>
              <a:defRPr>
                <a:solidFill>
                  <a:srgbClr val="7F7F7F"/>
                </a:solidFill>
              </a:defRPr>
            </a:lvl2pPr>
            <a:lvl3pPr>
              <a:defRPr>
                <a:solidFill>
                  <a:srgbClr val="7F7F7F"/>
                </a:solidFill>
              </a:defRPr>
            </a:lvl3pPr>
            <a:lvl4pPr>
              <a:defRPr>
                <a:solidFill>
                  <a:srgbClr val="7F7F7F"/>
                </a:solidFill>
              </a:defRPr>
            </a:lvl4pPr>
            <a:lvl5pPr>
              <a:defRPr>
                <a:solidFill>
                  <a:srgbClr val="7F7F7F"/>
                </a:solidFill>
              </a:defRPr>
            </a:lvl5pPr>
          </a:lstStyle>
          <a:p>
            <a:pPr lvl="0"/>
            <a:r>
              <a:rPr lang="sv-SE" dirty="0" smtClean="0"/>
              <a:t>Klicka här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sp>
        <p:nvSpPr>
          <p:cNvPr id="13" name="Platshållare för text 2"/>
          <p:cNvSpPr>
            <a:spLocks noGrp="1"/>
          </p:cNvSpPr>
          <p:nvPr>
            <p:ph idx="13" hasCustomPrompt="1"/>
          </p:nvPr>
        </p:nvSpPr>
        <p:spPr bwMode="auto">
          <a:xfrm>
            <a:off x="5325899" y="2122318"/>
            <a:ext cx="451042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8" rIns="91430" bIns="45718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7F7F7F"/>
                </a:solidFill>
              </a:defRPr>
            </a:lvl1pPr>
            <a:lvl2pPr>
              <a:defRPr>
                <a:solidFill>
                  <a:srgbClr val="7F7F7F"/>
                </a:solidFill>
              </a:defRPr>
            </a:lvl2pPr>
            <a:lvl3pPr>
              <a:defRPr>
                <a:solidFill>
                  <a:srgbClr val="7F7F7F"/>
                </a:solidFill>
              </a:defRPr>
            </a:lvl3pPr>
            <a:lvl4pPr>
              <a:defRPr>
                <a:solidFill>
                  <a:srgbClr val="7F7F7F"/>
                </a:solidFill>
              </a:defRPr>
            </a:lvl4pPr>
            <a:lvl5pPr>
              <a:defRPr>
                <a:solidFill>
                  <a:srgbClr val="7F7F7F"/>
                </a:solidFill>
              </a:defRPr>
            </a:lvl5pPr>
          </a:lstStyle>
          <a:p>
            <a:pPr lvl="0"/>
            <a:r>
              <a:rPr lang="sv-SE" dirty="0" smtClean="0"/>
              <a:t>Klicka här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564451" y="1321691"/>
            <a:ext cx="10464796" cy="775227"/>
          </a:xfrm>
          <a:prstGeom prst="rect">
            <a:avLst/>
          </a:prstGeom>
        </p:spPr>
        <p:txBody>
          <a:bodyPr vert="horz" lIns="91430" tIns="45718" rIns="91430" bIns="45718" rtlCol="0" anchor="ctr">
            <a:normAutofit/>
          </a:bodyPr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496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677336" y="1625609"/>
            <a:ext cx="10822517" cy="4385727"/>
          </a:xfrm>
          <a:prstGeom prst="rect">
            <a:avLst/>
          </a:prstGeom>
          <a:solidFill>
            <a:srgbClr val="FFFFFF"/>
          </a:solidFill>
          <a:ln w="63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1430" tIns="45718" rIns="91430" bIns="45718" rtlCol="0" anchor="ctr"/>
          <a:lstStyle/>
          <a:p>
            <a:pPr algn="ctr"/>
            <a:endParaRPr lang="en-US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564452" y="1321690"/>
            <a:ext cx="10464796" cy="775227"/>
          </a:xfrm>
          <a:prstGeom prst="rect">
            <a:avLst/>
          </a:prstGeom>
        </p:spPr>
        <p:txBody>
          <a:bodyPr vert="horz" lIns="91430" tIns="45718" rIns="91430" bIns="45718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181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2"/>
          <p:cNvSpPr>
            <a:spLocks noGrp="1"/>
          </p:cNvSpPr>
          <p:nvPr>
            <p:ph type="pic" idx="1"/>
          </p:nvPr>
        </p:nvSpPr>
        <p:spPr>
          <a:xfrm>
            <a:off x="675217" y="2066219"/>
            <a:ext cx="7315200" cy="4114800"/>
          </a:xfrm>
          <a:prstGeom prst="rect">
            <a:avLst/>
          </a:prstGeom>
          <a:solidFill>
            <a:srgbClr val="FFFFFF"/>
          </a:solidFill>
          <a:ln w="635" cmpd="sng">
            <a:noFill/>
          </a:ln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rgbClr val="7F7F7F"/>
                </a:solidFill>
              </a:defRPr>
            </a:lvl1pPr>
            <a:lvl2pPr marL="457143" indent="0">
              <a:buNone/>
              <a:defRPr sz="2800"/>
            </a:lvl2pPr>
            <a:lvl3pPr marL="914286" indent="0">
              <a:buNone/>
              <a:defRPr sz="2400"/>
            </a:lvl3pPr>
            <a:lvl4pPr marL="1371430" indent="0">
              <a:buNone/>
              <a:defRPr sz="2000"/>
            </a:lvl4pPr>
            <a:lvl5pPr marL="1828573" indent="0">
              <a:buNone/>
              <a:defRPr sz="2000"/>
            </a:lvl5pPr>
            <a:lvl6pPr marL="2285718" indent="0">
              <a:buNone/>
              <a:defRPr sz="2000"/>
            </a:lvl6pPr>
            <a:lvl7pPr marL="2742858" indent="0">
              <a:buNone/>
              <a:defRPr sz="2000"/>
            </a:lvl7pPr>
            <a:lvl8pPr marL="3200000" indent="0">
              <a:buNone/>
              <a:defRPr sz="2000"/>
            </a:lvl8pPr>
            <a:lvl9pPr marL="3657143" indent="0">
              <a:buNone/>
              <a:defRPr sz="2000"/>
            </a:lvl9pPr>
          </a:lstStyle>
          <a:p>
            <a:pPr lvl="0"/>
            <a:r>
              <a:rPr lang="sv-SE" noProof="0" smtClean="0"/>
              <a:t>Klicka på ikonen för att lägga till en bild</a:t>
            </a:r>
            <a:endParaRPr lang="sv-SE" noProof="0" dirty="0"/>
          </a:p>
        </p:txBody>
      </p:sp>
      <p:sp>
        <p:nvSpPr>
          <p:cNvPr id="5" name="Title Placeholder 1"/>
          <p:cNvSpPr txBox="1">
            <a:spLocks/>
          </p:cNvSpPr>
          <p:nvPr userDrawn="1"/>
        </p:nvSpPr>
        <p:spPr>
          <a:xfrm>
            <a:off x="564452" y="1321690"/>
            <a:ext cx="10464796" cy="775227"/>
          </a:xfrm>
          <a:prstGeom prst="rect">
            <a:avLst/>
          </a:prstGeom>
        </p:spPr>
        <p:txBody>
          <a:bodyPr vert="horz" lIns="91430" tIns="45718" rIns="91430" bIns="45718" rtlCol="0" anchor="ctr"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0" i="0" kern="1200">
                <a:solidFill>
                  <a:schemeClr val="tx1">
                    <a:lumMod val="50000"/>
                    <a:lumOff val="50000"/>
                  </a:schemeClr>
                </a:solidFill>
                <a:latin typeface="Helvetica"/>
                <a:ea typeface="+mj-ea"/>
                <a:cs typeface="Helvetica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aramond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aramond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aramond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aramond" pitchFamily="18" charset="0"/>
              </a:defRPr>
            </a:lvl5pPr>
            <a:lvl6pPr marL="457143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aramond" pitchFamily="18" charset="0"/>
              </a:defRPr>
            </a:lvl6pPr>
            <a:lvl7pPr marL="914286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aramond" pitchFamily="18" charset="0"/>
              </a:defRPr>
            </a:lvl7pPr>
            <a:lvl8pPr marL="137143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aramond" pitchFamily="18" charset="0"/>
              </a:defRPr>
            </a:lvl8pPr>
            <a:lvl9pPr marL="1828573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r>
              <a:rPr lang="sv-SE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39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09600" y="1600206"/>
            <a:ext cx="8856133" cy="4525963"/>
          </a:xfrm>
        </p:spPr>
        <p:txBody>
          <a:bodyPr vert="eaVert"/>
          <a:lstStyle>
            <a:lvl1pPr>
              <a:defRPr>
                <a:solidFill>
                  <a:srgbClr val="7F7F7F"/>
                </a:solidFill>
              </a:defRPr>
            </a:lvl1pPr>
            <a:lvl2pPr>
              <a:defRPr>
                <a:solidFill>
                  <a:srgbClr val="7F7F7F"/>
                </a:solidFill>
              </a:defRPr>
            </a:lvl2pPr>
            <a:lvl3pPr>
              <a:defRPr>
                <a:solidFill>
                  <a:srgbClr val="7F7F7F"/>
                </a:solidFill>
              </a:defRPr>
            </a:lvl3pPr>
            <a:lvl4pPr>
              <a:defRPr>
                <a:solidFill>
                  <a:srgbClr val="7F7F7F"/>
                </a:solidFill>
              </a:defRPr>
            </a:lvl4pPr>
            <a:lvl5pPr>
              <a:defRPr>
                <a:solidFill>
                  <a:srgbClr val="7F7F7F"/>
                </a:solidFill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 rot="5400000">
            <a:off x="7968065" y="3192874"/>
            <a:ext cx="4555067" cy="1352801"/>
          </a:xfrm>
          <a:prstGeom prst="rect">
            <a:avLst/>
          </a:prstGeom>
        </p:spPr>
        <p:txBody>
          <a:bodyPr vert="horz" lIns="91430" tIns="45718" rIns="91430" bIns="45718" rtlCol="0" anchor="ctr">
            <a:normAutofit/>
          </a:bodyPr>
          <a:lstStyle>
            <a:lvl1pPr>
              <a:defRPr sz="2800">
                <a:solidFill>
                  <a:srgbClr val="7F7F7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44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wamid-logos-final-03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111" y="2016987"/>
            <a:ext cx="7835317" cy="2900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212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609600" y="2116667"/>
            <a:ext cx="10972800" cy="4094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8" rIns="91430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564452" y="1321690"/>
            <a:ext cx="10464796" cy="775227"/>
          </a:xfrm>
          <a:prstGeom prst="rect">
            <a:avLst/>
          </a:prstGeom>
        </p:spPr>
        <p:txBody>
          <a:bodyPr vert="horz" lIns="91430" tIns="45718" rIns="91430" bIns="45718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pic>
        <p:nvPicPr>
          <p:cNvPr id="4" name="Picture 3" descr="swamid-logos-final-02.eps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9112" y="169333"/>
            <a:ext cx="1172670" cy="1345121"/>
          </a:xfrm>
          <a:prstGeom prst="rect">
            <a:avLst/>
          </a:prstGeom>
        </p:spPr>
      </p:pic>
      <p:pic>
        <p:nvPicPr>
          <p:cNvPr id="16" name="Picture 15" descr="logga_SUNET_grey.pdf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1" y="6417733"/>
            <a:ext cx="298979" cy="37253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4" r:id="rId2"/>
    <p:sldLayoutId id="2147483782" r:id="rId3"/>
    <p:sldLayoutId id="2147483818" r:id="rId4"/>
    <p:sldLayoutId id="2147483670" r:id="rId5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0" i="0" kern="1200">
          <a:solidFill>
            <a:schemeClr val="tx1">
              <a:lumMod val="50000"/>
              <a:lumOff val="50000"/>
            </a:schemeClr>
          </a:solidFill>
          <a:latin typeface="Helvetica"/>
          <a:ea typeface="+mj-ea"/>
          <a:cs typeface="Helvetica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5pPr>
      <a:lvl6pPr marL="457143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6pPr>
      <a:lvl7pPr marL="914286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7pPr>
      <a:lvl8pPr marL="137143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8pPr>
      <a:lvl9pPr marL="1828573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9pPr>
    </p:titleStyle>
    <p:bodyStyle>
      <a:lvl1pPr marL="457200" indent="-457200" algn="l" rtl="0" eaLnBrk="1" fontAlgn="base" hangingPunct="1">
        <a:spcBef>
          <a:spcPct val="20000"/>
        </a:spcBef>
        <a:spcAft>
          <a:spcPct val="0"/>
        </a:spcAft>
        <a:buClrTx/>
        <a:buFont typeface="Wingdings" charset="2"/>
        <a:buChar char="§"/>
        <a:defRPr sz="2800" b="0" i="0" kern="1200">
          <a:solidFill>
            <a:srgbClr val="7F7F7F"/>
          </a:solidFill>
          <a:latin typeface="Helvetica Light"/>
          <a:ea typeface="+mn-ea"/>
          <a:cs typeface="Helvetica Light"/>
        </a:defRPr>
      </a:lvl1pPr>
      <a:lvl2pPr marL="800040" indent="-342900" algn="l" rtl="0" eaLnBrk="1" fontAlgn="base" hangingPunct="1">
        <a:spcBef>
          <a:spcPct val="20000"/>
        </a:spcBef>
        <a:spcAft>
          <a:spcPct val="0"/>
        </a:spcAft>
        <a:buClrTx/>
        <a:buFont typeface="Wingdings" charset="2"/>
        <a:buChar char="§"/>
        <a:defRPr sz="2000" b="0" i="0" kern="1200">
          <a:solidFill>
            <a:srgbClr val="7F7F7F"/>
          </a:solidFill>
          <a:latin typeface="Helvetica Light"/>
          <a:ea typeface="+mn-ea"/>
          <a:cs typeface="Helvetica Light"/>
        </a:defRPr>
      </a:lvl2pPr>
      <a:lvl3pPr marL="1257185" indent="-342900" algn="l" rtl="0" eaLnBrk="1" fontAlgn="base" hangingPunct="1">
        <a:spcBef>
          <a:spcPct val="20000"/>
        </a:spcBef>
        <a:spcAft>
          <a:spcPct val="0"/>
        </a:spcAft>
        <a:buClrTx/>
        <a:buFont typeface="Wingdings" charset="2"/>
        <a:buChar char="§"/>
        <a:defRPr sz="1900" b="0" i="0" kern="1200">
          <a:solidFill>
            <a:srgbClr val="7F7F7F"/>
          </a:solidFill>
          <a:latin typeface="Helvetica Light"/>
          <a:ea typeface="+mn-ea"/>
          <a:cs typeface="Helvetica Light"/>
        </a:defRPr>
      </a:lvl3pPr>
      <a:lvl4pPr marL="1657177" indent="-285750" algn="l" rtl="0" eaLnBrk="1" fontAlgn="base" hangingPunct="1">
        <a:spcBef>
          <a:spcPct val="20000"/>
        </a:spcBef>
        <a:spcAft>
          <a:spcPct val="0"/>
        </a:spcAft>
        <a:buClrTx/>
        <a:buFont typeface="Wingdings" charset="2"/>
        <a:buChar char="§"/>
        <a:defRPr sz="1600" b="0" i="0" kern="1200">
          <a:solidFill>
            <a:srgbClr val="7F7F7F"/>
          </a:solidFill>
          <a:latin typeface="Helvetica Light"/>
          <a:ea typeface="+mn-ea"/>
          <a:cs typeface="Helvetica Light"/>
        </a:defRPr>
      </a:lvl4pPr>
      <a:lvl5pPr marL="2114320" indent="-285750" algn="l" rtl="0" eaLnBrk="1" fontAlgn="base" hangingPunct="1">
        <a:spcBef>
          <a:spcPct val="20000"/>
        </a:spcBef>
        <a:spcAft>
          <a:spcPct val="0"/>
        </a:spcAft>
        <a:buClrTx/>
        <a:buFont typeface="Wingdings" charset="2"/>
        <a:buChar char="§"/>
        <a:defRPr sz="1500" b="0" i="0" kern="1200">
          <a:solidFill>
            <a:srgbClr val="7F7F7F"/>
          </a:solidFill>
          <a:latin typeface="Helvetica Light"/>
          <a:ea typeface="+mn-ea"/>
          <a:cs typeface="Helvetica Light"/>
        </a:defRPr>
      </a:lvl5pPr>
      <a:lvl6pPr marL="2514286" indent="-228573" algn="l" defTabSz="91428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0" indent="-228573" algn="l" defTabSz="91428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3" indent="-228573" algn="l" defTabSz="91428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18" indent="-228573" algn="l" defTabSz="91428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3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6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0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3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8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58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43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8234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rgbClr val="E26A23"/>
          </a:solidFill>
          <a:latin typeface="Lucida Console"/>
          <a:ea typeface="+mj-ea"/>
          <a:cs typeface="Lucida Console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5pPr>
      <a:lvl6pPr marL="457143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6pPr>
      <a:lvl7pPr marL="914286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7pPr>
      <a:lvl8pPr marL="137143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8pPr>
      <a:lvl9pPr marL="1828573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9pPr>
    </p:titleStyle>
    <p:bodyStyle>
      <a:lvl1pPr marL="342858" indent="-342858" algn="l" rtl="0" eaLnBrk="1" fontAlgn="base" hangingPunct="1">
        <a:spcBef>
          <a:spcPct val="20000"/>
        </a:spcBef>
        <a:spcAft>
          <a:spcPct val="0"/>
        </a:spcAft>
        <a:buClr>
          <a:srgbClr val="E46C0A"/>
        </a:buClr>
        <a:buFont typeface="Wingdings" pitchFamily="2" charset="2"/>
        <a:buChar char="§"/>
        <a:defRPr sz="2800" kern="1200">
          <a:solidFill>
            <a:schemeClr val="bg1"/>
          </a:solidFill>
          <a:latin typeface="Lucida Console"/>
          <a:ea typeface="+mn-ea"/>
          <a:cs typeface="Lucida Console"/>
        </a:defRPr>
      </a:lvl1pPr>
      <a:lvl2pPr marL="742857" indent="-285717" algn="l" rtl="0" eaLnBrk="1" fontAlgn="base" hangingPunct="1">
        <a:spcBef>
          <a:spcPct val="20000"/>
        </a:spcBef>
        <a:spcAft>
          <a:spcPct val="0"/>
        </a:spcAft>
        <a:buClr>
          <a:srgbClr val="E46C0A"/>
        </a:buClr>
        <a:buFont typeface="Arial" charset="0"/>
        <a:buChar char="̶"/>
        <a:defRPr sz="2000" kern="1200">
          <a:solidFill>
            <a:schemeClr val="bg1"/>
          </a:solidFill>
          <a:latin typeface="Lucida Console"/>
          <a:ea typeface="+mn-ea"/>
          <a:cs typeface="Lucida Console"/>
        </a:defRPr>
      </a:lvl2pPr>
      <a:lvl3pPr marL="1142858" indent="-228573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□"/>
        <a:defRPr sz="1900" kern="1200">
          <a:solidFill>
            <a:schemeClr val="bg1"/>
          </a:solidFill>
          <a:latin typeface="Lucida Console"/>
          <a:ea typeface="+mn-ea"/>
          <a:cs typeface="Lucida Console"/>
        </a:defRPr>
      </a:lvl3pPr>
      <a:lvl4pPr marL="1600000" indent="-22857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bg1"/>
          </a:solidFill>
          <a:latin typeface="Lucida Console"/>
          <a:ea typeface="+mn-ea"/>
          <a:cs typeface="Lucida Console"/>
        </a:defRPr>
      </a:lvl4pPr>
      <a:lvl5pPr marL="2057143" indent="-22857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bg1"/>
          </a:solidFill>
          <a:latin typeface="Lucida Console"/>
          <a:ea typeface="+mn-ea"/>
          <a:cs typeface="Lucida Console"/>
        </a:defRPr>
      </a:lvl5pPr>
      <a:lvl6pPr marL="2514286" indent="-228573" algn="l" defTabSz="91428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30" indent="-228573" algn="l" defTabSz="91428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73" indent="-228573" algn="l" defTabSz="91428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18" indent="-228573" algn="l" defTabSz="91428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3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6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0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3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8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58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43" algn="l" defTabSz="91428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efeds.org/sirtfi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1511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är SIRTFI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Förkortning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The </a:t>
            </a:r>
            <a:r>
              <a:rPr lang="en-US" dirty="0"/>
              <a:t>Security Incident Response Trust Framework for Federated </a:t>
            </a:r>
            <a:r>
              <a:rPr lang="en-US" dirty="0" smtClean="0"/>
              <a:t>Identity</a:t>
            </a:r>
          </a:p>
          <a:p>
            <a:r>
              <a:rPr lang="en-US" dirty="0" err="1" smtClean="0"/>
              <a:t>Ny</a:t>
            </a:r>
            <a:r>
              <a:rPr lang="en-US" dirty="0" smtClean="0"/>
              <a:t> </a:t>
            </a:r>
            <a:r>
              <a:rPr lang="en-US" dirty="0" err="1" smtClean="0"/>
              <a:t>internationell</a:t>
            </a:r>
            <a:r>
              <a:rPr lang="en-US" dirty="0" smtClean="0"/>
              <a:t> </a:t>
            </a:r>
            <a:r>
              <a:rPr lang="en-US" dirty="0" err="1" smtClean="0"/>
              <a:t>tillitsprofil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/>
              <a:t> </a:t>
            </a:r>
            <a:r>
              <a:rPr lang="en-US" dirty="0" err="1" smtClean="0"/>
              <a:t>säkerhetsrelaterad</a:t>
            </a:r>
            <a:r>
              <a:rPr lang="en-US" dirty="0" smtClean="0"/>
              <a:t> Best Current Practice </a:t>
            </a:r>
            <a:r>
              <a:rPr lang="en-US" dirty="0" err="1" smtClean="0"/>
              <a:t>inom</a:t>
            </a:r>
            <a:r>
              <a:rPr lang="en-US" dirty="0" smtClean="0"/>
              <a:t> SAML-</a:t>
            </a:r>
            <a:r>
              <a:rPr lang="en-US" dirty="0" err="1" smtClean="0"/>
              <a:t>baserade</a:t>
            </a:r>
            <a:r>
              <a:rPr lang="en-US" dirty="0" smtClean="0"/>
              <a:t> </a:t>
            </a:r>
            <a:r>
              <a:rPr lang="en-US" dirty="0" err="1" smtClean="0"/>
              <a:t>identitetsfederationer</a:t>
            </a:r>
            <a:endParaRPr lang="en-US" dirty="0" smtClean="0"/>
          </a:p>
          <a:p>
            <a:r>
              <a:rPr lang="en-US" dirty="0" err="1" smtClean="0"/>
              <a:t>Kompleterar</a:t>
            </a:r>
            <a:r>
              <a:rPr lang="en-US" dirty="0" smtClean="0"/>
              <a:t> </a:t>
            </a:r>
            <a:r>
              <a:rPr lang="en-US" dirty="0" err="1" smtClean="0"/>
              <a:t>tillitsprofilerna</a:t>
            </a:r>
            <a:r>
              <a:rPr lang="en-US" dirty="0" smtClean="0"/>
              <a:t> SWAMID AL1 </a:t>
            </a:r>
            <a:r>
              <a:rPr lang="en-US" dirty="0" err="1" smtClean="0"/>
              <a:t>och</a:t>
            </a:r>
            <a:r>
              <a:rPr lang="en-US" dirty="0" smtClean="0"/>
              <a:t> SWAMID AL2 med </a:t>
            </a:r>
            <a:r>
              <a:rPr lang="en-US" dirty="0" err="1" smtClean="0"/>
              <a:t>basnivå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operationell</a:t>
            </a:r>
            <a:r>
              <a:rPr lang="en-US" dirty="0" smtClean="0"/>
              <a:t> drift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säkerhetskontakter</a:t>
            </a:r>
            <a:endParaRPr lang="en-US" dirty="0" smtClean="0"/>
          </a:p>
          <a:p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både</a:t>
            </a:r>
            <a:r>
              <a:rPr lang="en-US" dirty="0" smtClean="0"/>
              <a:t> </a:t>
            </a:r>
            <a:r>
              <a:rPr lang="en-US" dirty="0" err="1" smtClean="0"/>
              <a:t>identitetsutgivare</a:t>
            </a:r>
            <a:r>
              <a:rPr lang="en-US" dirty="0" smtClean="0"/>
              <a:t> (</a:t>
            </a:r>
            <a:r>
              <a:rPr lang="en-US" dirty="0" err="1" smtClean="0"/>
              <a:t>IdP</a:t>
            </a:r>
            <a:r>
              <a:rPr lang="en-US" dirty="0" smtClean="0"/>
              <a:t>) </a:t>
            </a:r>
            <a:r>
              <a:rPr lang="en-US" dirty="0" err="1" smtClean="0"/>
              <a:t>och</a:t>
            </a:r>
            <a:r>
              <a:rPr lang="en-US" dirty="0" smtClean="0"/>
              <a:t> </a:t>
            </a:r>
            <a:r>
              <a:rPr lang="en-US" dirty="0" err="1" smtClean="0"/>
              <a:t>tjänster</a:t>
            </a:r>
            <a:r>
              <a:rPr lang="en-US" dirty="0" smtClean="0"/>
              <a:t> (SP)</a:t>
            </a:r>
          </a:p>
          <a:p>
            <a:r>
              <a:rPr lang="en-US" dirty="0" err="1" smtClean="0"/>
              <a:t>IdP</a:t>
            </a:r>
            <a:r>
              <a:rPr lang="en-US" dirty="0" smtClean="0"/>
              <a:t> </a:t>
            </a:r>
            <a:r>
              <a:rPr lang="en-US" dirty="0" err="1" smtClean="0"/>
              <a:t>godkänd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SWAMID AL1 </a:t>
            </a:r>
            <a:r>
              <a:rPr lang="en-US" dirty="0" err="1" smtClean="0"/>
              <a:t>eller</a:t>
            </a:r>
            <a:r>
              <a:rPr lang="en-US" dirty="0" smtClean="0"/>
              <a:t> SWAMID AL2?</a:t>
            </a:r>
          </a:p>
          <a:p>
            <a:pPr lvl="1"/>
            <a:r>
              <a:rPr lang="en-US" sz="2800" dirty="0" smtClean="0"/>
              <a:t>Ja, </a:t>
            </a:r>
            <a:r>
              <a:rPr lang="en-US" sz="2800" dirty="0" err="1" smtClean="0"/>
              <a:t>då</a:t>
            </a:r>
            <a:r>
              <a:rPr lang="en-US" sz="2800" dirty="0" smtClean="0"/>
              <a:t> </a:t>
            </a:r>
            <a:r>
              <a:rPr lang="en-US" sz="2800" dirty="0" err="1" smtClean="0"/>
              <a:t>är</a:t>
            </a:r>
            <a:r>
              <a:rPr lang="en-US" sz="2800" dirty="0" smtClean="0"/>
              <a:t> </a:t>
            </a:r>
            <a:r>
              <a:rPr lang="en-US" sz="2800" dirty="0" err="1" smtClean="0"/>
              <a:t>det</a:t>
            </a:r>
            <a:r>
              <a:rPr lang="en-US" sz="2800" dirty="0" smtClean="0"/>
              <a:t> </a:t>
            </a:r>
            <a:r>
              <a:rPr lang="en-US" sz="2800" dirty="0" err="1" smtClean="0"/>
              <a:t>enkelt</a:t>
            </a:r>
            <a:r>
              <a:rPr lang="en-US" sz="2800" dirty="0" smtClean="0"/>
              <a:t> </a:t>
            </a:r>
            <a:r>
              <a:rPr lang="en-US" sz="2800" dirty="0" err="1" smtClean="0"/>
              <a:t>att</a:t>
            </a:r>
            <a:r>
              <a:rPr lang="en-US" sz="2800" dirty="0" smtClean="0"/>
              <a:t> </a:t>
            </a:r>
            <a:r>
              <a:rPr lang="en-US" sz="2800" dirty="0" err="1" smtClean="0"/>
              <a:t>uppfylla</a:t>
            </a:r>
            <a:r>
              <a:rPr lang="en-US" sz="2800" dirty="0" smtClean="0"/>
              <a:t> SIRTFI</a:t>
            </a:r>
          </a:p>
        </p:txBody>
      </p:sp>
    </p:spTree>
    <p:extLst>
      <p:ext uri="{BB962C8B-B14F-4D97-AF65-F5344CB8AC3E}">
        <p14:creationId xmlns:p14="http://schemas.microsoft.com/office/powerpoint/2010/main" val="64393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innehåll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hlinkClick r:id="rId2"/>
              </a:rPr>
              <a:t>https://</a:t>
            </a:r>
            <a:r>
              <a:rPr lang="sv-SE" dirty="0" smtClean="0">
                <a:hlinkClick r:id="rId2"/>
              </a:rPr>
              <a:t>refeds.org/sirtfi</a:t>
            </a:r>
            <a:endParaRPr lang="sv-SE" dirty="0" smtClean="0"/>
          </a:p>
          <a:p>
            <a:endParaRPr lang="sv-SE" dirty="0"/>
          </a:p>
          <a:p>
            <a:r>
              <a:rPr lang="sv-SE" dirty="0" smtClean="0"/>
              <a:t>SWAMID håller ett särskilt </a:t>
            </a:r>
            <a:r>
              <a:rPr lang="sv-SE" dirty="0" err="1" smtClean="0"/>
              <a:t>webinar</a:t>
            </a:r>
            <a:r>
              <a:rPr lang="sv-SE" dirty="0"/>
              <a:t> om SIRTFI </a:t>
            </a:r>
            <a:r>
              <a:rPr lang="sv-SE" dirty="0" smtClean="0"/>
              <a:t>torsdagen </a:t>
            </a:r>
            <a:r>
              <a:rPr lang="sv-SE" dirty="0"/>
              <a:t>den 10 november </a:t>
            </a:r>
            <a:r>
              <a:rPr lang="sv-SE" dirty="0" smtClean="0"/>
              <a:t>klockan 10.00</a:t>
            </a:r>
          </a:p>
          <a:p>
            <a:pPr lvl="1"/>
            <a:r>
              <a:rPr lang="sv-SE" dirty="0"/>
              <a:t>https://wiki.swamid.se/display/SWAMID/SWAMID+Webinar+4+2016</a:t>
            </a:r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Mer och djupare information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40833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>
</file>

<file path=ppt/theme/theme1.xml><?xml version="1.0" encoding="utf-8"?>
<a:theme xmlns:a="http://schemas.openxmlformats.org/drawingml/2006/main" name="16.9 mall Sunet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net_mall_draft2016_SWAMID.pptx" id="{4A57B3CC-7BEE-40C5-A6EA-82852BFAA183}" vid="{2850219F-2E00-4BDB-9426-F6CF0F2B08E2}"/>
    </a:ext>
  </a:extLst>
</a:theme>
</file>

<file path=ppt/theme/theme2.xml><?xml version="1.0" encoding="utf-8"?>
<a:theme xmlns:a="http://schemas.openxmlformats.org/drawingml/2006/main" name="1_16.9 mall Sunet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net_mall_draft2016_SWAMID.pptx" id="{4A57B3CC-7BEE-40C5-A6EA-82852BFAA183}" vid="{00B37522-4458-4CBB-9934-AB9FDC4F6C7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Sunet_mall_draft2016_SWAMID</Template>
  <TotalTime>11</TotalTime>
  <Words>91</Words>
  <Application>Microsoft Office PowerPoint</Application>
  <PresentationFormat>Bredbild</PresentationFormat>
  <Paragraphs>12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3</vt:i4>
      </vt:variant>
    </vt:vector>
  </HeadingPairs>
  <TitlesOfParts>
    <vt:vector size="12" baseType="lpstr">
      <vt:lpstr>Arial</vt:lpstr>
      <vt:lpstr>Calibri</vt:lpstr>
      <vt:lpstr>Garamond</vt:lpstr>
      <vt:lpstr>Helvetica</vt:lpstr>
      <vt:lpstr>Helvetica Light</vt:lpstr>
      <vt:lpstr>Lucida Console</vt:lpstr>
      <vt:lpstr>Wingdings</vt:lpstr>
      <vt:lpstr>16.9 mall Sunet</vt:lpstr>
      <vt:lpstr>1_16.9 mall Sunet</vt:lpstr>
      <vt:lpstr>PowerPoint-presentation</vt:lpstr>
      <vt:lpstr>Vad är SIRTFI</vt:lpstr>
      <vt:lpstr>Mer och djupare information</vt:lpstr>
    </vt:vector>
  </TitlesOfParts>
  <Company>Uppsala universitet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Pål Axelsson</dc:creator>
  <cp:lastModifiedBy>Pål Axelsson</cp:lastModifiedBy>
  <cp:revision>2</cp:revision>
  <cp:lastPrinted>2016-01-11T11:48:47Z</cp:lastPrinted>
  <dcterms:created xsi:type="dcterms:W3CDTF">2016-10-10T15:07:01Z</dcterms:created>
  <dcterms:modified xsi:type="dcterms:W3CDTF">2016-10-10T15:18:11Z</dcterms:modified>
</cp:coreProperties>
</file>